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</p:sldMasterIdLst>
  <p:notesMasterIdLst>
    <p:notesMasterId r:id="rId11"/>
  </p:notesMasterIdLst>
  <p:handoutMasterIdLst>
    <p:handoutMasterId r:id="rId12"/>
  </p:handoutMasterIdLst>
  <p:sldIdLst>
    <p:sldId id="260" r:id="rId6"/>
    <p:sldId id="274" r:id="rId7"/>
    <p:sldId id="275" r:id="rId8"/>
    <p:sldId id="266" r:id="rId9"/>
    <p:sldId id="271" r:id="rId10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E6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3986" autoAdjust="0"/>
  </p:normalViewPr>
  <p:slideViewPr>
    <p:cSldViewPr showGuides="1">
      <p:cViewPr varScale="1">
        <p:scale>
          <a:sx n="75" d="100"/>
          <a:sy n="75" d="100"/>
        </p:scale>
        <p:origin x="366" y="78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notesMaster" Target="notesMasters/notesMaster1.xml"/><Relationship Id="rId5" Type="http://schemas.openxmlformats.org/officeDocument/2006/relationships/slideMaster" Target="slideMasters/slideMaster2.xml"/><Relationship Id="rId15" Type="http://schemas.openxmlformats.org/officeDocument/2006/relationships/theme" Target="theme/theme1.xml"/><Relationship Id="rId10" Type="http://schemas.openxmlformats.org/officeDocument/2006/relationships/slide" Target="slides/slide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7/31/2024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7/31/2024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US" baseline="0" dirty="0"/>
              <a:t>DG battery energy storage was excluded for the first time (</a:t>
            </a:r>
            <a:r>
              <a:rPr lang="en-US" sz="1200" dirty="0"/>
              <a:t>26.02 MW Competitive, 41.43 MW NOIEs, </a:t>
            </a:r>
            <a:r>
              <a:rPr lang="en-US" sz="1200" b="1" dirty="0"/>
              <a:t>67.45 MW Total</a:t>
            </a:r>
            <a:r>
              <a:rPr lang="en-US" sz="1200" b="0" dirty="0"/>
              <a:t>)</a:t>
            </a:r>
            <a:endParaRPr lang="en-US" sz="1200" b="1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baseline="0" dirty="0"/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US" baseline="0" dirty="0"/>
              <a:t>Competitive and NOIE breakdown:</a:t>
            </a:r>
          </a:p>
          <a:p>
            <a:pPr marL="628650" marR="0" lvl="1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US" baseline="0" dirty="0"/>
              <a:t>Competitive: 1,502 MW</a:t>
            </a:r>
          </a:p>
          <a:p>
            <a:pPr marL="628650" marR="0" lvl="1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US" baseline="0" dirty="0"/>
              <a:t>NOIE: 1,141 MW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b="0" i="0" dirty="0">
              <a:solidFill>
                <a:srgbClr val="FFFFFF"/>
              </a:solidFill>
              <a:effectLst/>
              <a:latin typeface="Segoe UI" panose="020B0502040204020203" pitchFamily="34" charset="0"/>
            </a:endParaRP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US" b="0" i="0" dirty="0">
                <a:solidFill>
                  <a:srgbClr val="FFFFFF"/>
                </a:solidFill>
                <a:effectLst/>
                <a:latin typeface="Segoe UI" panose="020B0502040204020203" pitchFamily="34" charset="0"/>
              </a:rPr>
              <a:t>For the quarterly report, NOIE capacity below 50 kW only includes information from NOIEs that have more than two MW of aggregate capacity from those sites.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650869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305940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58394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Footer text goes here.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90600"/>
            <a:ext cx="8534400" cy="505222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 dirty="0"/>
              <a:t>Footer text goes here.</a:t>
            </a: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505200" y="0"/>
            <a:ext cx="56388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1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Footer text goes here.</a:t>
            </a:r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810000" y="2105561"/>
            <a:ext cx="5646034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/>
              <a:t>Unregistered Distributed Generation Report:</a:t>
            </a:r>
          </a:p>
          <a:p>
            <a:r>
              <a:rPr lang="en-US" sz="2800" b="1" dirty="0"/>
              <a:t>2024 Q2 Update</a:t>
            </a:r>
          </a:p>
          <a:p>
            <a:endParaRPr lang="en-US" dirty="0"/>
          </a:p>
          <a:p>
            <a:r>
              <a:rPr lang="en-US" dirty="0"/>
              <a:t>Resource Adequacy</a:t>
            </a:r>
          </a:p>
          <a:p>
            <a:endParaRPr lang="en-US" dirty="0"/>
          </a:p>
          <a:p>
            <a:r>
              <a:rPr lang="en-US" dirty="0"/>
              <a:t>8/7/2024</a:t>
            </a:r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19882"/>
            <a:ext cx="8458200" cy="518318"/>
          </a:xfrm>
        </p:spPr>
        <p:txBody>
          <a:bodyPr/>
          <a:lstStyle/>
          <a:p>
            <a:r>
              <a:rPr lang="en-US" b="1" dirty="0">
                <a:solidFill>
                  <a:schemeClr val="accent1"/>
                </a:solidFill>
              </a:rPr>
              <a:t>2024 Q2 Unregistered Distributed Generation Report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9C8E057-9AE6-4BFE-8714-688BAD7414DD}"/>
              </a:ext>
            </a:extLst>
          </p:cNvPr>
          <p:cNvSpPr txBox="1"/>
          <p:nvPr/>
        </p:nvSpPr>
        <p:spPr>
          <a:xfrm>
            <a:off x="4114800" y="6130261"/>
            <a:ext cx="487680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/>
              <a:t>Totals may not match the sum of their columns/rows due to rounding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989FCE1-0337-EFE1-A670-6BC2D7ACBDF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3812" y="1524954"/>
            <a:ext cx="8796376" cy="3808091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99C93114-741C-30C8-99E8-D232E5108DDA}"/>
              </a:ext>
            </a:extLst>
          </p:cNvPr>
          <p:cNvSpPr txBox="1"/>
          <p:nvPr/>
        </p:nvSpPr>
        <p:spPr>
          <a:xfrm>
            <a:off x="838200" y="5761227"/>
            <a:ext cx="843678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aseline="0" dirty="0"/>
              <a:t>DG Battery </a:t>
            </a:r>
            <a:r>
              <a:rPr lang="en-US" sz="1600" dirty="0"/>
              <a:t>E</a:t>
            </a:r>
            <a:r>
              <a:rPr lang="en-US" sz="1600" baseline="0" dirty="0"/>
              <a:t>nergy </a:t>
            </a:r>
            <a:r>
              <a:rPr lang="en-US" sz="1600" dirty="0"/>
              <a:t>S</a:t>
            </a:r>
            <a:r>
              <a:rPr lang="en-US" sz="1600" baseline="0" dirty="0"/>
              <a:t>torage (</a:t>
            </a:r>
            <a:r>
              <a:rPr lang="en-US" sz="1600" dirty="0"/>
              <a:t>26.02 MW Competitive, 41.43 MW NOIEs, 67.45 MW Total)</a:t>
            </a:r>
          </a:p>
        </p:txBody>
      </p:sp>
    </p:spTree>
    <p:extLst>
      <p:ext uri="{BB962C8B-B14F-4D97-AF65-F5344CB8AC3E}">
        <p14:creationId xmlns:p14="http://schemas.microsoft.com/office/powerpoint/2010/main" val="22284662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4F5E2B-1E97-CC23-B726-0778038B08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DG Storage Reporting Change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4B7DA80-CAB0-3B94-7C63-C0F20E62FCF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/>
              <a:t>DG updates before 2024-Q2</a:t>
            </a:r>
          </a:p>
          <a:p>
            <a:pPr lvl="1"/>
            <a:r>
              <a:rPr lang="en-US" sz="1800" dirty="0"/>
              <a:t>DG Battery Energy Storage systems were not required reporting based on Protocol Sections 3.2.5.1, 3.2.5.2 , 3.2.5.3</a:t>
            </a:r>
          </a:p>
          <a:p>
            <a:pPr lvl="1"/>
            <a:r>
              <a:rPr lang="en-US" sz="1800" dirty="0"/>
              <a:t>However, we have started seeing voluntary submissions of these systems reflected in the “Other Renewable” and “Other Non-renewable” categories.</a:t>
            </a:r>
          </a:p>
          <a:p>
            <a:pPr marL="457200" lvl="1" indent="0">
              <a:buNone/>
            </a:pPr>
            <a:endParaRPr lang="en-US" sz="1600" dirty="0"/>
          </a:p>
          <a:p>
            <a:r>
              <a:rPr lang="en-US" sz="2000" dirty="0"/>
              <a:t>2024-Q2 and onwards</a:t>
            </a:r>
          </a:p>
          <a:p>
            <a:pPr lvl="1"/>
            <a:r>
              <a:rPr lang="en-US" sz="1800" baseline="0" dirty="0"/>
              <a:t>To provide better transparency on </a:t>
            </a:r>
            <a:r>
              <a:rPr lang="en-US" sz="1800" dirty="0"/>
              <a:t>Battery Energy Storage systems these resources were excluded from the DG reporting table and summarized as a footnote in Slide 2.</a:t>
            </a:r>
            <a:endParaRPr lang="en-US" sz="1800" baseline="0" dirty="0"/>
          </a:p>
          <a:p>
            <a:endParaRPr lang="en-US" sz="2000" baseline="0" dirty="0"/>
          </a:p>
          <a:p>
            <a:r>
              <a:rPr lang="en-US" sz="2000" dirty="0"/>
              <a:t>MW Impact of Change</a:t>
            </a:r>
          </a:p>
          <a:p>
            <a:pPr lvl="1"/>
            <a:r>
              <a:rPr lang="en-US" sz="2000" dirty="0"/>
              <a:t>26.02 MW Competitive</a:t>
            </a:r>
          </a:p>
          <a:p>
            <a:pPr lvl="1"/>
            <a:r>
              <a:rPr lang="en-US" sz="2000" dirty="0"/>
              <a:t>41.43 MW NOIE</a:t>
            </a:r>
          </a:p>
          <a:p>
            <a:pPr lvl="1"/>
            <a:r>
              <a:rPr lang="en-US" sz="2000" b="1" dirty="0"/>
              <a:t>67.45 MW Total</a:t>
            </a:r>
          </a:p>
          <a:p>
            <a:pPr marL="0" indent="0">
              <a:buNone/>
            </a:pPr>
            <a:endParaRPr lang="en-US" sz="20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0EAA261-ED50-AC88-2F53-04F9E3EDB62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46961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19882"/>
            <a:ext cx="8458200" cy="518318"/>
          </a:xfrm>
        </p:spPr>
        <p:txBody>
          <a:bodyPr/>
          <a:lstStyle/>
          <a:p>
            <a:r>
              <a:rPr lang="en-US" b="1" dirty="0">
                <a:solidFill>
                  <a:schemeClr val="accent1"/>
                </a:solidFill>
              </a:rPr>
              <a:t>2024 </a:t>
            </a:r>
            <a:r>
              <a:rPr lang="en-US" dirty="0"/>
              <a:t>Q1 → 2024 Q2 </a:t>
            </a:r>
            <a:r>
              <a:rPr lang="en-US" b="1" dirty="0">
                <a:solidFill>
                  <a:schemeClr val="accent1"/>
                </a:solidFill>
              </a:rPr>
              <a:t>Change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9C8E057-9AE6-4BFE-8714-688BAD7414DD}"/>
              </a:ext>
            </a:extLst>
          </p:cNvPr>
          <p:cNvSpPr txBox="1"/>
          <p:nvPr/>
        </p:nvSpPr>
        <p:spPr>
          <a:xfrm>
            <a:off x="4114800" y="6130261"/>
            <a:ext cx="487680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/>
              <a:t>Totals may not match the sum of their columns/rows due to rounding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3C48566B-CA02-F917-7B20-C970A3A89B5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7041" y="1532451"/>
            <a:ext cx="8569918" cy="37930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09971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</p:spPr>
        <p:txBody>
          <a:bodyPr/>
          <a:lstStyle/>
          <a:p>
            <a:r>
              <a:rPr lang="en-US" b="1" dirty="0">
                <a:solidFill>
                  <a:schemeClr val="accent1"/>
                </a:solidFill>
              </a:rPr>
              <a:t>Unregistered DG Growth: 2016-Q2* to 2024-Q2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914400" y="5572036"/>
            <a:ext cx="7391400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* 2016-Q2 was the first report published after implementation of report changes per NPRR794/COPMGR044</a:t>
            </a:r>
          </a:p>
          <a:p>
            <a:r>
              <a:rPr lang="en-US" sz="1100" dirty="0"/>
              <a:t>** 2019-Q3 was the first report published after implementation of report changes per NPRR891</a:t>
            </a:r>
            <a:br>
              <a:rPr lang="en-US" sz="1100" dirty="0"/>
            </a:br>
            <a:r>
              <a:rPr lang="en-US" sz="1100" dirty="0"/>
              <a:t>2024-Q2 was the first report published excluding Battery Energy Storage systems.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B32BCAC-3722-83FD-43F7-B475D2AFE1F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95400" y="914400"/>
            <a:ext cx="6125774" cy="4463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8612473"/>
      </p:ext>
    </p:extLst>
  </p:cSld>
  <p:clrMapOvr>
    <a:masterClrMapping/>
  </p:clrMapOvr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2BDB63875B034C8B32518C6496ADD1" ma:contentTypeVersion="0" ma:contentTypeDescription="Create a new document." ma:contentTypeScope="" ma:versionID="2e49056469cb591c67c33c10da96a071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Props1.xml><?xml version="1.0" encoding="utf-8"?>
<ds:datastoreItem xmlns:ds="http://schemas.openxmlformats.org/officeDocument/2006/customXml" ds:itemID="{5DFABCE5-6410-4FC5-930F-1111C63E401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E4A68982-DD5D-44FD-B77F-4C531465FE5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C0E9AA12-8AF9-4AA6-90FE-24669859CDF3}">
  <ds:schemaRefs>
    <ds:schemaRef ds:uri="http://purl.org/dc/dcmitype/"/>
    <ds:schemaRef ds:uri="c34af464-7aa1-4edd-9be4-83dffc1cb926"/>
    <ds:schemaRef ds:uri="http://purl.org/dc/elements/1.1/"/>
    <ds:schemaRef ds:uri="http://schemas.microsoft.com/office/2006/metadata/properties"/>
    <ds:schemaRef ds:uri="http://schemas.microsoft.com/office/2006/documentManagement/types"/>
    <ds:schemaRef ds:uri="http://schemas.openxmlformats.org/package/2006/metadata/core-properties"/>
    <ds:schemaRef ds:uri="http://schemas.microsoft.com/office/infopath/2007/PartnerControls"/>
    <ds:schemaRef ds:uri="http://www.w3.org/XML/1998/namespace"/>
    <ds:schemaRef ds:uri="http://purl.org/dc/term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2559</TotalTime>
  <Words>284</Words>
  <Application>Microsoft Office PowerPoint</Application>
  <PresentationFormat>On-screen Show (4:3)</PresentationFormat>
  <Paragraphs>40</Paragraphs>
  <Slides>5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Arial</vt:lpstr>
      <vt:lpstr>Calibri</vt:lpstr>
      <vt:lpstr>Segoe UI</vt:lpstr>
      <vt:lpstr>1_Custom Design</vt:lpstr>
      <vt:lpstr>Office Theme</vt:lpstr>
      <vt:lpstr>PowerPoint Presentation</vt:lpstr>
      <vt:lpstr>2024 Q2 Unregistered Distributed Generation Report</vt:lpstr>
      <vt:lpstr>DG Storage Reporting Change</vt:lpstr>
      <vt:lpstr>2024 Q1 → 2024 Q2 Change </vt:lpstr>
      <vt:lpstr>Unregistered DG Growth: 2016-Q2* to 2024-Q2</vt:lpstr>
    </vt:vector>
  </TitlesOfParts>
  <Company>The Electric Reliability Council of Texas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Anderson, Connor</dc:creator>
  <cp:lastModifiedBy>Hanson, Pamela</cp:lastModifiedBy>
  <cp:revision>173</cp:revision>
  <cp:lastPrinted>2016-01-21T20:53:15Z</cp:lastPrinted>
  <dcterms:created xsi:type="dcterms:W3CDTF">2016-01-21T15:20:31Z</dcterms:created>
  <dcterms:modified xsi:type="dcterms:W3CDTF">2024-07-31T15:50:06Z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0x0101002E2BDB63875B034C8B32518C6496ADD1</vt:lpwstr>
  </property>
  <property fmtid="{D5CDD505-2E9C-101B-9397-08002B2CF9AE}" pid="3" name="MSIP_Label_7084cbda-52b8-46fb-a7b7-cb5bd465ed85_Enabled">
    <vt:lpwstr>true</vt:lpwstr>
  </property>
  <property fmtid="{D5CDD505-2E9C-101B-9397-08002B2CF9AE}" pid="4" name="MSIP_Label_7084cbda-52b8-46fb-a7b7-cb5bd465ed85_SetDate">
    <vt:lpwstr>2024-04-24T12:03:07Z</vt:lpwstr>
  </property>
  <property fmtid="{D5CDD505-2E9C-101B-9397-08002B2CF9AE}" pid="5" name="MSIP_Label_7084cbda-52b8-46fb-a7b7-cb5bd465ed85_Method">
    <vt:lpwstr>Standard</vt:lpwstr>
  </property>
  <property fmtid="{D5CDD505-2E9C-101B-9397-08002B2CF9AE}" pid="6" name="MSIP_Label_7084cbda-52b8-46fb-a7b7-cb5bd465ed85_Name">
    <vt:lpwstr>Internal</vt:lpwstr>
  </property>
  <property fmtid="{D5CDD505-2E9C-101B-9397-08002B2CF9AE}" pid="7" name="MSIP_Label_7084cbda-52b8-46fb-a7b7-cb5bd465ed85_SiteId">
    <vt:lpwstr>0afb747d-bff7-4596-a9fc-950ef9e0ec45</vt:lpwstr>
  </property>
  <property fmtid="{D5CDD505-2E9C-101B-9397-08002B2CF9AE}" pid="8" name="MSIP_Label_7084cbda-52b8-46fb-a7b7-cb5bd465ed85_ActionId">
    <vt:lpwstr>596d532d-d438-484a-84c2-ae66a325ea94</vt:lpwstr>
  </property>
  <property fmtid="{D5CDD505-2E9C-101B-9397-08002B2CF9AE}" pid="9" name="MSIP_Label_7084cbda-52b8-46fb-a7b7-cb5bd465ed85_ContentBits">
    <vt:lpwstr>0</vt:lpwstr>
  </property>
</Properties>
</file>